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notesMasterIdLst>
    <p:notesMasterId r:id="rId27"/>
  </p:notesMasterIdLst>
  <p:handoutMasterIdLst>
    <p:handoutMasterId r:id="rId28"/>
  </p:handoutMasterIdLst>
  <p:sldIdLst>
    <p:sldId id="269" r:id="rId2"/>
    <p:sldId id="378" r:id="rId3"/>
    <p:sldId id="365" r:id="rId4"/>
    <p:sldId id="374" r:id="rId5"/>
    <p:sldId id="381" r:id="rId6"/>
    <p:sldId id="384" r:id="rId7"/>
    <p:sldId id="385" r:id="rId8"/>
    <p:sldId id="376" r:id="rId9"/>
    <p:sldId id="377" r:id="rId10"/>
    <p:sldId id="368" r:id="rId11"/>
    <p:sldId id="369" r:id="rId12"/>
    <p:sldId id="379" r:id="rId13"/>
    <p:sldId id="358" r:id="rId14"/>
    <p:sldId id="352" r:id="rId15"/>
    <p:sldId id="355" r:id="rId16"/>
    <p:sldId id="373" r:id="rId17"/>
    <p:sldId id="386" r:id="rId18"/>
    <p:sldId id="387" r:id="rId19"/>
    <p:sldId id="388" r:id="rId20"/>
    <p:sldId id="389" r:id="rId21"/>
    <p:sldId id="390" r:id="rId22"/>
    <p:sldId id="380" r:id="rId23"/>
    <p:sldId id="382" r:id="rId24"/>
    <p:sldId id="383" r:id="rId25"/>
    <p:sldId id="353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56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73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F3176-BDCC-49EA-B30D-5437BB8C7604}" type="datetimeFigureOut">
              <a:rPr lang="en-US" smtClean="0"/>
              <a:pPr/>
              <a:t>9/20/2021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7CDD-B970-4E95-B4CD-CAD47DE6D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844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B7907-3328-40C6-81DC-094447F4187C}" type="datetimeFigureOut">
              <a:rPr lang="en-US" smtClean="0"/>
              <a:pPr/>
              <a:t>9/20/2021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FCBBA-87C4-482A-9ED2-FD5CC3AE6F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97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z="4800" dirty="0"/>
              <a:t>CAP202-Lec#0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429000"/>
            <a:ext cx="70866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839322" y="3352800"/>
            <a:ext cx="70567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39322" y="3352800"/>
            <a:ext cx="70567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1375935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3608" y="3352800"/>
            <a:ext cx="705678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ubtitle 2"/>
          <p:cNvSpPr txBox="1">
            <a:spLocks/>
          </p:cNvSpPr>
          <p:nvPr userDrawn="1"/>
        </p:nvSpPr>
        <p:spPr>
          <a:xfrm>
            <a:off x="1375935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043608" y="3352800"/>
            <a:ext cx="705678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4556070" y="5562600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0" dirty="0">
                <a:solidFill>
                  <a:srgbClr val="002060"/>
                </a:solidFill>
                <a:latin typeface="Arial Rounded MT Bold" pitchFamily="34" charset="0"/>
              </a:rPr>
              <a:t>Created By: 		</a:t>
            </a:r>
          </a:p>
          <a:p>
            <a:pPr algn="r"/>
            <a:r>
              <a:rPr lang="en-US" sz="2000" b="0" dirty="0">
                <a:solidFill>
                  <a:srgbClr val="002060"/>
                </a:solidFill>
                <a:latin typeface="Arial Rounded MT Bold" pitchFamily="34" charset="0"/>
              </a:rPr>
              <a:t>Kumar Vishal</a:t>
            </a:r>
          </a:p>
          <a:p>
            <a:pPr algn="r"/>
            <a:r>
              <a:rPr lang="en-US" sz="2000" b="0" dirty="0">
                <a:solidFill>
                  <a:srgbClr val="002060"/>
                </a:solidFill>
                <a:latin typeface="Arial Rounded MT Bold" pitchFamily="34" charset="0"/>
              </a:rPr>
              <a:t>		(SCA),</a:t>
            </a:r>
            <a:r>
              <a:rPr lang="en-US" sz="2000" b="0" baseline="0" dirty="0">
                <a:solidFill>
                  <a:srgbClr val="002060"/>
                </a:solidFill>
                <a:latin typeface="Arial Rounded MT Bold" pitchFamily="34" charset="0"/>
              </a:rPr>
              <a:t> LPU</a:t>
            </a:r>
            <a:endParaRPr lang="en-US" sz="2000" b="0" dirty="0">
              <a:solidFill>
                <a:srgbClr val="002060"/>
              </a:solidFill>
              <a:latin typeface="Arial Rounded MT Bold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35818"/>
            <a:ext cx="1808162" cy="329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53250" y="5958408"/>
            <a:ext cx="7155254" cy="8995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755576" y="407707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4114800"/>
            <a:ext cx="7155254" cy="1600200"/>
          </a:xfrm>
        </p:spPr>
        <p:txBody>
          <a:bodyPr anchor="t">
            <a:noAutofit/>
          </a:bodyPr>
          <a:lstStyle>
            <a:lvl1pPr algn="r">
              <a:defRPr>
                <a:solidFill>
                  <a:srgbClr val="C00000"/>
                </a:solidFill>
              </a:defRPr>
            </a:lvl1pPr>
          </a:lstStyle>
          <a:p>
            <a:pPr algn="r"/>
            <a:r>
              <a:rPr lang="en-US" sz="3600" dirty="0">
                <a:solidFill>
                  <a:srgbClr val="C00000"/>
                </a:solidFill>
              </a:rPr>
              <a:t>Next Class:</a:t>
            </a: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0" y="685800"/>
            <a:ext cx="6400800" cy="5486400"/>
          </a:xfrm>
          <a:solidFill>
            <a:srgbClr val="FFE593"/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553200" y="685800"/>
            <a:ext cx="2590800" cy="5486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0" y="6553200"/>
            <a:ext cx="45720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defRPr>
            </a:lvl1pPr>
            <a:lvl2pPr>
              <a:defRPr sz="120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defRPr>
            </a:lvl2pPr>
            <a:lvl3pPr>
              <a:defRPr sz="120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OBJECT ORIENTED PROGRAMMING USING C++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657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CAP444</a:t>
            </a:r>
            <a:br>
              <a:rPr lang="en-US" dirty="0"/>
            </a:br>
            <a:r>
              <a:rPr lang="en-US" dirty="0"/>
              <a:t>OBJECT ORIENTED PROGRAMMING USING C++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482" name="Picture 2" descr="C++ APK 1.10.1 - download free apk from APKSum">
            <a:extLst>
              <a:ext uri="{FF2B5EF4-FFF2-40B4-BE49-F238E27FC236}">
                <a16:creationId xmlns:a16="http://schemas.microsoft.com/office/drawing/2014/main" id="{B5E672F1-6BC3-4B9B-87BB-D607A2AA3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4495800"/>
            <a:ext cx="22479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589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A454F-9A6A-4BD0-9E2D-5311DF6F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0" i="0" dirty="0">
                <a:solidFill>
                  <a:srgbClr val="333333"/>
                </a:solidFill>
                <a:effectLst/>
                <a:latin typeface="noto sans"/>
              </a:rPr>
              <a:t>Copy Constructor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92C2B-8388-41FC-91EE-8FACC9EBA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chemeClr val="tx2"/>
                </a:solidFill>
                <a:effectLst/>
                <a:latin typeface="noto sans"/>
              </a:rPr>
              <a:t>Copy Constructor is a type of constructor which is used to create a copy of an existing object of a class. 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2"/>
                </a:solidFill>
                <a:latin typeface="noto sans"/>
              </a:rPr>
              <a:t>Syntax:</a:t>
            </a:r>
            <a:endParaRPr lang="en-US" b="0" i="0" dirty="0">
              <a:solidFill>
                <a:schemeClr val="tx2"/>
              </a:solidFill>
              <a:effectLst/>
              <a:latin typeface="noto sans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2"/>
                </a:solidFill>
                <a:effectLst/>
                <a:latin typeface="noto sans"/>
              </a:rPr>
              <a:t>class-_name</a:t>
            </a:r>
            <a:r>
              <a:rPr lang="en-US" b="1" i="0" dirty="0">
                <a:solidFill>
                  <a:schemeClr val="tx2"/>
                </a:solidFill>
                <a:effectLst/>
                <a:latin typeface="noto sans"/>
              </a:rPr>
              <a:t>(</a:t>
            </a:r>
            <a:r>
              <a:rPr lang="en-US" b="0" i="0" dirty="0" err="1">
                <a:solidFill>
                  <a:schemeClr val="tx2"/>
                </a:solidFill>
                <a:effectLst/>
                <a:latin typeface="noto sans"/>
              </a:rPr>
              <a:t>class_name</a:t>
            </a:r>
            <a:r>
              <a:rPr lang="en-US" b="0" i="0" dirty="0">
                <a:solidFill>
                  <a:schemeClr val="tx2"/>
                </a:solidFill>
                <a:effectLst/>
                <a:latin typeface="noto sans"/>
              </a:rPr>
              <a:t> </a:t>
            </a:r>
            <a:r>
              <a:rPr lang="en-US" b="1" i="0" dirty="0">
                <a:solidFill>
                  <a:schemeClr val="tx2"/>
                </a:solidFill>
                <a:effectLst/>
                <a:latin typeface="noto sans"/>
              </a:rPr>
              <a:t>&amp; </a:t>
            </a:r>
            <a:r>
              <a:rPr lang="en-US" b="1" i="0" dirty="0" err="1">
                <a:solidFill>
                  <a:schemeClr val="tx2"/>
                </a:solidFill>
                <a:effectLst/>
                <a:latin typeface="noto sans"/>
              </a:rPr>
              <a:t>object_name</a:t>
            </a:r>
            <a:r>
              <a:rPr lang="en-US" b="1" i="0" dirty="0">
                <a:solidFill>
                  <a:schemeClr val="tx2"/>
                </a:solidFill>
                <a:effectLst/>
                <a:latin typeface="noto sans"/>
              </a:rPr>
              <a:t>)</a:t>
            </a:r>
          </a:p>
          <a:p>
            <a:pPr marL="0" indent="0" algn="just">
              <a:buNone/>
            </a:pPr>
            <a:r>
              <a:rPr lang="en-US" b="1" dirty="0">
                <a:solidFill>
                  <a:schemeClr val="tx2"/>
                </a:solidFill>
                <a:latin typeface="noto sans"/>
              </a:rPr>
              <a:t>{</a:t>
            </a:r>
          </a:p>
          <a:p>
            <a:pPr marL="0" indent="0" algn="just">
              <a:buNone/>
            </a:pPr>
            <a:r>
              <a:rPr lang="en-US" b="1" dirty="0">
                <a:solidFill>
                  <a:schemeClr val="tx2"/>
                </a:solidFill>
                <a:latin typeface="noto sans"/>
              </a:rPr>
              <a:t>}</a:t>
            </a:r>
          </a:p>
          <a:p>
            <a:pPr marL="0" indent="0" algn="just">
              <a:buNone/>
            </a:pPr>
            <a:r>
              <a:rPr lang="en-US" b="1" dirty="0">
                <a:solidFill>
                  <a:schemeClr val="tx2"/>
                </a:solidFill>
                <a:latin typeface="noto sans"/>
              </a:rPr>
              <a:t>To  call this: </a:t>
            </a:r>
            <a:r>
              <a:rPr lang="en-US" dirty="0" err="1">
                <a:solidFill>
                  <a:schemeClr val="tx2"/>
                </a:solidFill>
                <a:latin typeface="noto sans"/>
              </a:rPr>
              <a:t>class_name</a:t>
            </a:r>
            <a:r>
              <a:rPr lang="en-US" dirty="0">
                <a:solidFill>
                  <a:schemeClr val="tx2"/>
                </a:solidFill>
                <a:latin typeface="noto sans"/>
              </a:rPr>
              <a:t> obj1(arguments);     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2"/>
                </a:solidFill>
                <a:latin typeface="noto sans"/>
              </a:rPr>
              <a:t>                      </a:t>
            </a:r>
            <a:r>
              <a:rPr lang="en-US" dirty="0" err="1">
                <a:solidFill>
                  <a:schemeClr val="tx2"/>
                </a:solidFill>
                <a:latin typeface="noto sans"/>
              </a:rPr>
              <a:t>class_name</a:t>
            </a:r>
            <a:r>
              <a:rPr lang="en-US" dirty="0">
                <a:solidFill>
                  <a:schemeClr val="tx2"/>
                </a:solidFill>
                <a:latin typeface="noto sans"/>
              </a:rPr>
              <a:t> obj2 = obj1;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412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F0BBB-8D1F-46FA-A63F-48A0206C3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b="0" i="0" dirty="0">
                <a:effectLst/>
                <a:latin typeface="Roboto"/>
              </a:rPr>
              <a:t>Destructor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0F279-14E4-47CC-AC60-AFB99284A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 fontScale="92500" lnSpcReduction="20000"/>
          </a:bodyPr>
          <a:lstStyle/>
          <a:p>
            <a:r>
              <a:rPr lang="en-US" b="0" i="0" dirty="0">
                <a:effectLst/>
                <a:latin typeface="Roboto"/>
              </a:rPr>
              <a:t>Destructor is a special member function which destructs or deletes an object.</a:t>
            </a:r>
          </a:p>
          <a:p>
            <a:r>
              <a:rPr lang="en-US" b="0" i="0" dirty="0">
                <a:effectLst/>
                <a:latin typeface="Roboto"/>
              </a:rPr>
              <a:t>A destructor is called automatically when object </a:t>
            </a:r>
            <a:r>
              <a:rPr lang="en-US" dirty="0">
                <a:latin typeface="Roboto"/>
              </a:rPr>
              <a:t>goes out of scope.</a:t>
            </a:r>
          </a:p>
          <a:p>
            <a:r>
              <a:rPr lang="en-US" b="0" i="0" dirty="0">
                <a:effectLst/>
                <a:latin typeface="Roboto"/>
              </a:rPr>
              <a:t>Destructors have same name as the class preceded by a tilde (~)</a:t>
            </a:r>
          </a:p>
          <a:p>
            <a:r>
              <a:rPr lang="en-US" b="0" i="0" dirty="0">
                <a:effectLst/>
                <a:latin typeface="Roboto"/>
              </a:rPr>
              <a:t>Destructor should not have any parameter</a:t>
            </a:r>
          </a:p>
          <a:p>
            <a:r>
              <a:rPr lang="en-US" dirty="0">
                <a:latin typeface="Roboto"/>
              </a:rPr>
              <a:t>T</a:t>
            </a:r>
            <a:r>
              <a:rPr lang="en-US" b="0" i="0" dirty="0">
                <a:effectLst/>
                <a:latin typeface="Roboto"/>
              </a:rPr>
              <a:t>here can only one destructor in a class</a:t>
            </a:r>
          </a:p>
          <a:p>
            <a:r>
              <a:rPr lang="en-US" b="0" i="0" dirty="0">
                <a:effectLst/>
                <a:latin typeface="Roboto"/>
              </a:rPr>
              <a:t>When a class contains a pointer to memory allocated in class, we should write a destructor to release memory</a:t>
            </a:r>
            <a:endParaRPr lang="en-US" dirty="0">
              <a:latin typeface="Robo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967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153B-59C5-4044-8693-581547CF6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1836"/>
            <a:ext cx="8229600" cy="685801"/>
          </a:xfrm>
        </p:spPr>
        <p:txBody>
          <a:bodyPr>
            <a:noAutofit/>
          </a:bodyPr>
          <a:lstStyle/>
          <a:p>
            <a:r>
              <a:rPr lang="en-US" sz="2800" dirty="0"/>
              <a:t>Which option is correct for defining the destructor?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189D0-9439-4D65-9214-73518E47D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7"/>
            <a:ext cx="4724400" cy="50593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/>
              <a:t>Option1:</a:t>
            </a:r>
          </a:p>
          <a:p>
            <a:pPr marL="0" indent="0">
              <a:buNone/>
            </a:pPr>
            <a:r>
              <a:rPr lang="en-US" sz="2800" dirty="0"/>
              <a:t>~mobile()</a:t>
            </a:r>
          </a:p>
          <a:p>
            <a:pPr marL="0" indent="0">
              <a:buNone/>
            </a:pPr>
            <a:r>
              <a:rPr lang="en-US" sz="2800" dirty="0"/>
              <a:t>        {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err="1"/>
              <a:t>cout</a:t>
            </a:r>
            <a:r>
              <a:rPr lang="en-US" sz="2800" dirty="0"/>
              <a:t>&lt;&lt;"destructor called"&lt;&lt;</a:t>
            </a:r>
            <a:r>
              <a:rPr lang="en-US" sz="2800" dirty="0" err="1"/>
              <a:t>endl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        }</a:t>
            </a:r>
          </a:p>
          <a:p>
            <a:pPr marL="0" indent="0">
              <a:buNone/>
            </a:pPr>
            <a:r>
              <a:rPr lang="en-US" sz="2800" dirty="0"/>
              <a:t>Option2:</a:t>
            </a:r>
          </a:p>
          <a:p>
            <a:pPr marL="0" indent="0">
              <a:buNone/>
            </a:pPr>
            <a:r>
              <a:rPr lang="en-US" sz="2800" dirty="0"/>
              <a:t>  ~mobile( string str)</a:t>
            </a:r>
          </a:p>
          <a:p>
            <a:pPr marL="0" indent="0">
              <a:buNone/>
            </a:pPr>
            <a:r>
              <a:rPr lang="en-US" sz="2800" dirty="0"/>
              <a:t>        {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err="1"/>
              <a:t>cout</a:t>
            </a:r>
            <a:r>
              <a:rPr lang="en-US" sz="2800" dirty="0"/>
              <a:t>&lt;&lt;"destructor called"&lt;&lt;</a:t>
            </a:r>
            <a:r>
              <a:rPr lang="en-US" sz="2800" dirty="0" err="1"/>
              <a:t>endl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        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B5F031-C228-4E0F-A0E6-30A4D67FD180}"/>
              </a:ext>
            </a:extLst>
          </p:cNvPr>
          <p:cNvSpPr txBox="1">
            <a:spLocks/>
          </p:cNvSpPr>
          <p:nvPr/>
        </p:nvSpPr>
        <p:spPr>
          <a:xfrm flipH="1">
            <a:off x="5334000" y="1752600"/>
            <a:ext cx="335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itchFamily="34" charset="0"/>
              <a:buAutoNum type="alphaUcPeriod"/>
            </a:pPr>
            <a:r>
              <a:rPr lang="en-US" sz="2800" dirty="0"/>
              <a:t>Option1 is correct</a:t>
            </a:r>
          </a:p>
          <a:p>
            <a:pPr marL="514350" indent="-514350">
              <a:buFont typeface="Arial" pitchFamily="34" charset="0"/>
              <a:buAutoNum type="alphaUcPeriod"/>
            </a:pPr>
            <a:r>
              <a:rPr lang="en-US" sz="2800" dirty="0"/>
              <a:t>Option2 is correct</a:t>
            </a:r>
          </a:p>
          <a:p>
            <a:pPr marL="514350" indent="-514350">
              <a:buFont typeface="Arial" pitchFamily="34" charset="0"/>
              <a:buAutoNum type="alphaUcPeriod"/>
            </a:pPr>
            <a:r>
              <a:rPr lang="en-US" sz="2800" dirty="0"/>
              <a:t>Both option is correct 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8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3A1170-859E-4267-9D5A-DC2AE62BF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0" y="1086787"/>
            <a:ext cx="1962150" cy="2705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11C48F-FA6D-4B08-82D9-B2CB7F8C8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96" y="1373248"/>
            <a:ext cx="1504950" cy="2813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335D52-EC38-4695-B88E-8C298D0C1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4267200"/>
            <a:ext cx="1606004" cy="231799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BBC028-D06E-4612-80C7-A796FAED251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61335" y="3791887"/>
            <a:ext cx="0" cy="72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0BE9EF-AF48-4BB8-9679-669A70DCA3B8}"/>
              </a:ext>
            </a:extLst>
          </p:cNvPr>
          <p:cNvCxnSpPr>
            <a:stCxn id="10" idx="2"/>
          </p:cNvCxnSpPr>
          <p:nvPr/>
        </p:nvCxnSpPr>
        <p:spPr>
          <a:xfrm>
            <a:off x="7023471" y="4186606"/>
            <a:ext cx="9525" cy="615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F6B48F3-5251-4290-8BBA-63F0E02A0713}"/>
              </a:ext>
            </a:extLst>
          </p:cNvPr>
          <p:cNvSpPr txBox="1"/>
          <p:nvPr/>
        </p:nvSpPr>
        <p:spPr>
          <a:xfrm>
            <a:off x="1547110" y="144135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father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9C6FB1-EF0F-4934-AD4B-3AF882ADFE27}"/>
              </a:ext>
            </a:extLst>
          </p:cNvPr>
          <p:cNvSpPr txBox="1"/>
          <p:nvPr/>
        </p:nvSpPr>
        <p:spPr>
          <a:xfrm>
            <a:off x="7508352" y="1524000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3444CC-FD7E-416D-9259-481A20142819}"/>
              </a:ext>
            </a:extLst>
          </p:cNvPr>
          <p:cNvSpPr txBox="1"/>
          <p:nvPr/>
        </p:nvSpPr>
        <p:spPr>
          <a:xfrm>
            <a:off x="4871452" y="5426199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B8714D3-4D3B-4681-B64B-CC52A91B4222}"/>
              </a:ext>
            </a:extLst>
          </p:cNvPr>
          <p:cNvCxnSpPr/>
          <p:nvPr/>
        </p:nvCxnSpPr>
        <p:spPr>
          <a:xfrm>
            <a:off x="1061335" y="4515787"/>
            <a:ext cx="2901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9477F9-5513-4B5B-8386-280542476C33}"/>
              </a:ext>
            </a:extLst>
          </p:cNvPr>
          <p:cNvCxnSpPr/>
          <p:nvPr/>
        </p:nvCxnSpPr>
        <p:spPr>
          <a:xfrm flipH="1">
            <a:off x="4871452" y="4802248"/>
            <a:ext cx="2152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E938A38-68F1-4189-B9CC-E09FDE1ECF33}"/>
              </a:ext>
            </a:extLst>
          </p:cNvPr>
          <p:cNvCxnSpPr/>
          <p:nvPr/>
        </p:nvCxnSpPr>
        <p:spPr>
          <a:xfrm>
            <a:off x="1329467" y="886751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047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952625" y="5957888"/>
            <a:ext cx="715645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D5D9D-69E9-4B78-8160-2E37F4B24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047" y="1970839"/>
            <a:ext cx="1148158" cy="2019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050FEB-A223-4A74-BDD4-2C3D74023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742" y="3872748"/>
            <a:ext cx="2438400" cy="27671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74F61B-B149-4DC2-8A19-020491D43F7E}"/>
              </a:ext>
            </a:extLst>
          </p:cNvPr>
          <p:cNvSpPr txBox="1"/>
          <p:nvPr/>
        </p:nvSpPr>
        <p:spPr>
          <a:xfrm>
            <a:off x="4519205" y="1921224"/>
            <a:ext cx="1401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Contact List</a:t>
            </a:r>
          </a:p>
        </p:txBody>
      </p:sp>
      <p:pic>
        <p:nvPicPr>
          <p:cNvPr id="18462" name="Picture 30" descr="Dial a Phone from a PDF Link on Mobile Devices">
            <a:extLst>
              <a:ext uri="{FF2B5EF4-FFF2-40B4-BE49-F238E27FC236}">
                <a16:creationId xmlns:a16="http://schemas.microsoft.com/office/drawing/2014/main" id="{2A86F4C6-E972-4DE3-BFB2-75CE0EF4C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72748"/>
            <a:ext cx="1630782" cy="289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EFD30C-05D3-4F40-AE5D-D009815A1A4E}"/>
              </a:ext>
            </a:extLst>
          </p:cNvPr>
          <p:cNvCxnSpPr/>
          <p:nvPr/>
        </p:nvCxnSpPr>
        <p:spPr>
          <a:xfrm flipH="1">
            <a:off x="1143000" y="2819400"/>
            <a:ext cx="2228047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80F1DC-B95E-4A30-8AA0-EDBDD4018A64}"/>
              </a:ext>
            </a:extLst>
          </p:cNvPr>
          <p:cNvCxnSpPr>
            <a:cxnSpLocks/>
          </p:cNvCxnSpPr>
          <p:nvPr/>
        </p:nvCxnSpPr>
        <p:spPr>
          <a:xfrm>
            <a:off x="4519205" y="2819400"/>
            <a:ext cx="1652995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A9699E-13EB-44FF-AD5E-292822966352}"/>
              </a:ext>
            </a:extLst>
          </p:cNvPr>
          <p:cNvSpPr txBox="1"/>
          <p:nvPr/>
        </p:nvSpPr>
        <p:spPr>
          <a:xfrm>
            <a:off x="152400" y="762000"/>
            <a:ext cx="310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More examples of inheritance:</a:t>
            </a:r>
          </a:p>
        </p:txBody>
      </p:sp>
    </p:spTree>
    <p:extLst>
      <p:ext uri="{BB962C8B-B14F-4D97-AF65-F5344CB8AC3E}">
        <p14:creationId xmlns:p14="http://schemas.microsoft.com/office/powerpoint/2010/main" val="3662691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673974-F4F4-428F-8B78-5F6068971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895600"/>
            <a:ext cx="4459817" cy="32766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98FAF6-93B4-4428-8C9F-4103F6558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124201"/>
            <a:ext cx="3733800" cy="304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18CBB-AA5F-4E30-AFB1-8E087DC586BF}"/>
              </a:ext>
            </a:extLst>
          </p:cNvPr>
          <p:cNvSpPr txBox="1"/>
          <p:nvPr/>
        </p:nvSpPr>
        <p:spPr>
          <a:xfrm>
            <a:off x="457200" y="2209800"/>
            <a:ext cx="315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in Attendance Module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851D3-4C70-4169-8F3A-44CEDD968471}"/>
              </a:ext>
            </a:extLst>
          </p:cNvPr>
          <p:cNvSpPr txBox="1"/>
          <p:nvPr/>
        </p:nvSpPr>
        <p:spPr>
          <a:xfrm>
            <a:off x="5334000" y="2710934"/>
            <a:ext cx="290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Students in CA Module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EBD2B3-46C1-4080-A410-58DD789B2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539" y="378233"/>
            <a:ext cx="2717711" cy="18095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F6F980-E023-427A-A0F3-C93FBEAB370C}"/>
              </a:ext>
            </a:extLst>
          </p:cNvPr>
          <p:cNvSpPr txBox="1"/>
          <p:nvPr/>
        </p:nvSpPr>
        <p:spPr>
          <a:xfrm>
            <a:off x="4114800" y="228600"/>
            <a:ext cx="10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Students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81EB85-CEC8-4DAE-9F9D-73F5F4285F7B}"/>
              </a:ext>
            </a:extLst>
          </p:cNvPr>
          <p:cNvCxnSpPr/>
          <p:nvPr/>
        </p:nvCxnSpPr>
        <p:spPr>
          <a:xfrm flipH="1">
            <a:off x="3352800" y="1447800"/>
            <a:ext cx="3810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7E2AC6-51A7-4103-8B14-6ED2A23F78F5}"/>
              </a:ext>
            </a:extLst>
          </p:cNvPr>
          <p:cNvCxnSpPr>
            <a:cxnSpLocks/>
          </p:cNvCxnSpPr>
          <p:nvPr/>
        </p:nvCxnSpPr>
        <p:spPr>
          <a:xfrm>
            <a:off x="5943600" y="1447800"/>
            <a:ext cx="1028700" cy="1131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C1AC4D0-F8CA-45B5-B867-8A838E74CD3F}"/>
              </a:ext>
            </a:extLst>
          </p:cNvPr>
          <p:cNvSpPr txBox="1"/>
          <p:nvPr/>
        </p:nvSpPr>
        <p:spPr>
          <a:xfrm>
            <a:off x="152400" y="762000"/>
            <a:ext cx="310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More examples of inheritance:</a:t>
            </a:r>
          </a:p>
        </p:txBody>
      </p:sp>
    </p:spTree>
    <p:extLst>
      <p:ext uri="{BB962C8B-B14F-4D97-AF65-F5344CB8AC3E}">
        <p14:creationId xmlns:p14="http://schemas.microsoft.com/office/powerpoint/2010/main" val="2356007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D4BCC-BDD2-43E2-AACB-D772C01DF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latin typeface="Verdana" panose="020B0604030504040204" pitchFamily="34" charset="0"/>
              </a:rPr>
              <a:t>I</a:t>
            </a:r>
            <a:r>
              <a:rPr lang="en-US" sz="3200" i="0" u="none" strike="noStrike" baseline="0" dirty="0">
                <a:latin typeface="Verdana" panose="020B0604030504040204" pitchFamily="34" charset="0"/>
              </a:rPr>
              <a:t>nheritance: types of inheritance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E4477-210C-4070-9BF0-F5E329E54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r>
              <a:rPr lang="en-US" sz="2800" dirty="0"/>
              <a:t>One class can hire properties from other class</a:t>
            </a:r>
          </a:p>
          <a:p>
            <a:r>
              <a:rPr lang="en-US" sz="2800" dirty="0"/>
              <a:t>Advantages: Reusability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A85DE0-9C62-4E92-BBC9-C48DB5701795}"/>
              </a:ext>
            </a:extLst>
          </p:cNvPr>
          <p:cNvSpPr/>
          <p:nvPr/>
        </p:nvSpPr>
        <p:spPr>
          <a:xfrm>
            <a:off x="762000" y="2286000"/>
            <a:ext cx="990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2FB630-15AE-4E02-A8FB-DAC90C59C3EC}"/>
              </a:ext>
            </a:extLst>
          </p:cNvPr>
          <p:cNvCxnSpPr/>
          <p:nvPr/>
        </p:nvCxnSpPr>
        <p:spPr>
          <a:xfrm>
            <a:off x="1219200" y="2895600"/>
            <a:ext cx="0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CEBCE29-FCAE-42CF-A2E1-F8A4DED429AD}"/>
              </a:ext>
            </a:extLst>
          </p:cNvPr>
          <p:cNvSpPr/>
          <p:nvPr/>
        </p:nvSpPr>
        <p:spPr>
          <a:xfrm>
            <a:off x="762026" y="4282281"/>
            <a:ext cx="99057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EA1842-5DA9-4C7A-8798-DD80EB78494D}"/>
              </a:ext>
            </a:extLst>
          </p:cNvPr>
          <p:cNvSpPr/>
          <p:nvPr/>
        </p:nvSpPr>
        <p:spPr>
          <a:xfrm>
            <a:off x="2895600" y="2286000"/>
            <a:ext cx="9144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C934B8-8023-4A65-AB8C-6D299A439F2D}"/>
              </a:ext>
            </a:extLst>
          </p:cNvPr>
          <p:cNvCxnSpPr/>
          <p:nvPr/>
        </p:nvCxnSpPr>
        <p:spPr>
          <a:xfrm>
            <a:off x="3352800" y="2895600"/>
            <a:ext cx="0" cy="967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0F39487-50AB-4578-838A-AD20CFE33CBB}"/>
              </a:ext>
            </a:extLst>
          </p:cNvPr>
          <p:cNvSpPr/>
          <p:nvPr/>
        </p:nvSpPr>
        <p:spPr>
          <a:xfrm>
            <a:off x="2971807" y="3863181"/>
            <a:ext cx="914397" cy="785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329C7E-6AD7-46B1-91EF-93C8D1C34DE7}"/>
              </a:ext>
            </a:extLst>
          </p:cNvPr>
          <p:cNvCxnSpPr/>
          <p:nvPr/>
        </p:nvCxnSpPr>
        <p:spPr>
          <a:xfrm>
            <a:off x="3352800" y="4648200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3BDBFBE-F167-4414-A874-DB30AB34DB51}"/>
              </a:ext>
            </a:extLst>
          </p:cNvPr>
          <p:cNvSpPr/>
          <p:nvPr/>
        </p:nvSpPr>
        <p:spPr>
          <a:xfrm>
            <a:off x="2971807" y="5334000"/>
            <a:ext cx="914397" cy="71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82B7C4-889E-4F44-82CA-10AAADF6B3C0}"/>
              </a:ext>
            </a:extLst>
          </p:cNvPr>
          <p:cNvSpPr txBox="1"/>
          <p:nvPr/>
        </p:nvSpPr>
        <p:spPr>
          <a:xfrm>
            <a:off x="609600" y="5486400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Single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5E9741-235B-433D-91E2-A3B4A36195F0}"/>
              </a:ext>
            </a:extLst>
          </p:cNvPr>
          <p:cNvSpPr txBox="1"/>
          <p:nvPr/>
        </p:nvSpPr>
        <p:spPr>
          <a:xfrm>
            <a:off x="2797486" y="6183252"/>
            <a:ext cx="1263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Multilevel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0533DB-49B3-4426-AF1A-E2B09C7B82DA}"/>
              </a:ext>
            </a:extLst>
          </p:cNvPr>
          <p:cNvSpPr/>
          <p:nvPr/>
        </p:nvSpPr>
        <p:spPr>
          <a:xfrm>
            <a:off x="4876800" y="2286000"/>
            <a:ext cx="914388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483BB0-FFEF-4738-A957-079CD739D321}"/>
              </a:ext>
            </a:extLst>
          </p:cNvPr>
          <p:cNvSpPr/>
          <p:nvPr/>
        </p:nvSpPr>
        <p:spPr>
          <a:xfrm>
            <a:off x="6676851" y="2286000"/>
            <a:ext cx="1066812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27E061-7783-4458-8CC1-87BA5D6D733A}"/>
              </a:ext>
            </a:extLst>
          </p:cNvPr>
          <p:cNvCxnSpPr>
            <a:stCxn id="17" idx="2"/>
          </p:cNvCxnSpPr>
          <p:nvPr/>
        </p:nvCxnSpPr>
        <p:spPr>
          <a:xfrm>
            <a:off x="5333994" y="3048000"/>
            <a:ext cx="0" cy="1207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128317-6602-456A-9480-C6A84957CB09}"/>
              </a:ext>
            </a:extLst>
          </p:cNvPr>
          <p:cNvCxnSpPr>
            <a:stCxn id="18" idx="2"/>
          </p:cNvCxnSpPr>
          <p:nvPr/>
        </p:nvCxnSpPr>
        <p:spPr>
          <a:xfrm>
            <a:off x="7210257" y="3048000"/>
            <a:ext cx="0" cy="1207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681A1C-0E7B-4337-AD37-5E0298C99CFA}"/>
              </a:ext>
            </a:extLst>
          </p:cNvPr>
          <p:cNvCxnSpPr/>
          <p:nvPr/>
        </p:nvCxnSpPr>
        <p:spPr>
          <a:xfrm>
            <a:off x="5333994" y="4255690"/>
            <a:ext cx="18762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E50292A-628D-4888-B100-F908908B84E8}"/>
              </a:ext>
            </a:extLst>
          </p:cNvPr>
          <p:cNvCxnSpPr/>
          <p:nvPr/>
        </p:nvCxnSpPr>
        <p:spPr>
          <a:xfrm>
            <a:off x="6272125" y="4267200"/>
            <a:ext cx="0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41E41ED-F547-4BD2-BA22-9EE95F57046C}"/>
              </a:ext>
            </a:extLst>
          </p:cNvPr>
          <p:cNvSpPr/>
          <p:nvPr/>
        </p:nvSpPr>
        <p:spPr>
          <a:xfrm>
            <a:off x="5791188" y="5002608"/>
            <a:ext cx="1219208" cy="945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3D65E3-B647-4ED3-991B-50D010FC4F7C}"/>
              </a:ext>
            </a:extLst>
          </p:cNvPr>
          <p:cNvSpPr txBox="1"/>
          <p:nvPr/>
        </p:nvSpPr>
        <p:spPr>
          <a:xfrm>
            <a:off x="5791188" y="6400800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Multiple</a:t>
            </a:r>
          </a:p>
        </p:txBody>
      </p:sp>
    </p:spTree>
    <p:extLst>
      <p:ext uri="{BB962C8B-B14F-4D97-AF65-F5344CB8AC3E}">
        <p14:creationId xmlns:p14="http://schemas.microsoft.com/office/powerpoint/2010/main" val="1107032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04C2C3-6140-46A3-8C66-C1EFCBC1912C}"/>
              </a:ext>
            </a:extLst>
          </p:cNvPr>
          <p:cNvSpPr/>
          <p:nvPr/>
        </p:nvSpPr>
        <p:spPr>
          <a:xfrm>
            <a:off x="1143000" y="1219200"/>
            <a:ext cx="838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3D7968A-6898-470A-82B3-6A5F1AFA66B3}"/>
              </a:ext>
            </a:extLst>
          </p:cNvPr>
          <p:cNvCxnSpPr/>
          <p:nvPr/>
        </p:nvCxnSpPr>
        <p:spPr>
          <a:xfrm flipH="1">
            <a:off x="533400" y="1905000"/>
            <a:ext cx="99060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D355F2-6E24-4C54-B0BB-F452F30819B9}"/>
              </a:ext>
            </a:extLst>
          </p:cNvPr>
          <p:cNvCxnSpPr/>
          <p:nvPr/>
        </p:nvCxnSpPr>
        <p:spPr>
          <a:xfrm>
            <a:off x="1524000" y="1905000"/>
            <a:ext cx="91440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366E982-2E67-49D8-BF56-03F8615C2461}"/>
              </a:ext>
            </a:extLst>
          </p:cNvPr>
          <p:cNvSpPr/>
          <p:nvPr/>
        </p:nvSpPr>
        <p:spPr>
          <a:xfrm>
            <a:off x="152400" y="2971800"/>
            <a:ext cx="762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D952E5-FCB0-4F20-8A55-8976DF7D82DD}"/>
              </a:ext>
            </a:extLst>
          </p:cNvPr>
          <p:cNvSpPr/>
          <p:nvPr/>
        </p:nvSpPr>
        <p:spPr>
          <a:xfrm>
            <a:off x="2133600" y="2998033"/>
            <a:ext cx="762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AA98F5-EAEA-45A9-8241-8A8CC9D969F0}"/>
              </a:ext>
            </a:extLst>
          </p:cNvPr>
          <p:cNvSpPr txBox="1"/>
          <p:nvPr/>
        </p:nvSpPr>
        <p:spPr>
          <a:xfrm>
            <a:off x="152400" y="4114801"/>
            <a:ext cx="32003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Hierarchical Inheritance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93F0CF-D219-401E-83CD-B790BCA523D0}"/>
              </a:ext>
            </a:extLst>
          </p:cNvPr>
          <p:cNvSpPr/>
          <p:nvPr/>
        </p:nvSpPr>
        <p:spPr>
          <a:xfrm>
            <a:off x="4762502" y="1177352"/>
            <a:ext cx="838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97637C-F009-449B-B98A-C7BDBD53B6B0}"/>
              </a:ext>
            </a:extLst>
          </p:cNvPr>
          <p:cNvSpPr/>
          <p:nvPr/>
        </p:nvSpPr>
        <p:spPr>
          <a:xfrm>
            <a:off x="4838702" y="2971800"/>
            <a:ext cx="762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C9EDC8-D7A9-45E5-90BC-486A897FCCF9}"/>
              </a:ext>
            </a:extLst>
          </p:cNvPr>
          <p:cNvSpPr/>
          <p:nvPr/>
        </p:nvSpPr>
        <p:spPr>
          <a:xfrm>
            <a:off x="6365576" y="2998033"/>
            <a:ext cx="762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78139C-AA33-4BDE-8991-EF1AA736E69A}"/>
              </a:ext>
            </a:extLst>
          </p:cNvPr>
          <p:cNvCxnSpPr>
            <a:cxnSpLocks/>
          </p:cNvCxnSpPr>
          <p:nvPr/>
        </p:nvCxnSpPr>
        <p:spPr>
          <a:xfrm>
            <a:off x="5225949" y="1863152"/>
            <a:ext cx="0" cy="103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8BD6D1-D618-41CB-A2FC-FDCDC5B7AFCF}"/>
              </a:ext>
            </a:extLst>
          </p:cNvPr>
          <p:cNvCxnSpPr>
            <a:cxnSpLocks/>
          </p:cNvCxnSpPr>
          <p:nvPr/>
        </p:nvCxnSpPr>
        <p:spPr>
          <a:xfrm>
            <a:off x="5363977" y="3665096"/>
            <a:ext cx="0" cy="805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9F1BB13-A7C5-4A02-AADE-E9682DA8F7D4}"/>
              </a:ext>
            </a:extLst>
          </p:cNvPr>
          <p:cNvSpPr/>
          <p:nvPr/>
        </p:nvSpPr>
        <p:spPr>
          <a:xfrm>
            <a:off x="4906777" y="4551935"/>
            <a:ext cx="914400" cy="835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935A01-D2D7-424D-98AE-473A471CB6B9}"/>
              </a:ext>
            </a:extLst>
          </p:cNvPr>
          <p:cNvCxnSpPr>
            <a:cxnSpLocks/>
          </p:cNvCxnSpPr>
          <p:nvPr/>
        </p:nvCxnSpPr>
        <p:spPr>
          <a:xfrm flipH="1">
            <a:off x="5600702" y="3724870"/>
            <a:ext cx="910402" cy="745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BDF2868-DB06-4F5A-B40A-73A676FC5B21}"/>
              </a:ext>
            </a:extLst>
          </p:cNvPr>
          <p:cNvSpPr txBox="1"/>
          <p:nvPr/>
        </p:nvSpPr>
        <p:spPr>
          <a:xfrm>
            <a:off x="5423938" y="5468647"/>
            <a:ext cx="2645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Hybrid Inheritance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2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EB60C-4E68-42CC-87AA-420FFB3F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ABF04-C5AB-4F22-A58C-DC6F844CC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Which among the following best defines single level inheritance?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A) A class inheriting a derived class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B) A class inheriting a base class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C) A class inheriting a nested class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D) A class which gets inherited by 2 classes</a:t>
            </a:r>
          </a:p>
        </p:txBody>
      </p:sp>
    </p:spTree>
    <p:extLst>
      <p:ext uri="{BB962C8B-B14F-4D97-AF65-F5344CB8AC3E}">
        <p14:creationId xmlns:p14="http://schemas.microsoft.com/office/powerpoint/2010/main" val="1177356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D17C-61F8-4924-9E12-632E8770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Single inheritance: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DB6E0-0DEF-40E5-B678-5298B4E24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Syntax:</a:t>
            </a:r>
          </a:p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derive_class_name</a:t>
            </a:r>
            <a:r>
              <a:rPr lang="en-US" dirty="0"/>
              <a:t> : </a:t>
            </a:r>
            <a:r>
              <a:rPr lang="en-US" dirty="0" err="1"/>
              <a:t>access_mode</a:t>
            </a:r>
            <a:r>
              <a:rPr lang="en-US" dirty="0"/>
              <a:t> </a:t>
            </a:r>
            <a:r>
              <a:rPr lang="en-US" dirty="0" err="1"/>
              <a:t>base_class_name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//body of </a:t>
            </a:r>
            <a:r>
              <a:rPr lang="en-US" dirty="0" err="1"/>
              <a:t>derive_class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7926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F6DE1-DE03-4BA5-9F96-1DCA1DF0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Constructor and destructor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838E9-926A-410A-8524-2BD0150E3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98475"/>
            <a:ext cx="4301065" cy="2419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14D9ED-5A28-400A-BB4E-DCDA5AA60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374" y="2498475"/>
            <a:ext cx="3702241" cy="252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40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D6AA4-7C63-4759-94EF-670C5535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Multiple Inheritance: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7EC36-30D9-406E-9219-F40704499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derive_class_name</a:t>
            </a:r>
            <a:r>
              <a:rPr lang="en-US" dirty="0"/>
              <a:t> : </a:t>
            </a:r>
            <a:r>
              <a:rPr lang="en-US" dirty="0" err="1"/>
              <a:t>access_mode</a:t>
            </a:r>
            <a:r>
              <a:rPr lang="en-US" dirty="0"/>
              <a:t> base_class1, </a:t>
            </a:r>
            <a:r>
              <a:rPr lang="en-US" dirty="0" err="1"/>
              <a:t>access_mode</a:t>
            </a:r>
            <a:r>
              <a:rPr lang="en-US" dirty="0"/>
              <a:t> base_class2, ....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//body of </a:t>
            </a:r>
            <a:r>
              <a:rPr lang="en-US" dirty="0" err="1"/>
              <a:t>derive_class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82709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8B38E50-AED9-4721-BB88-07307A3EA4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7690568" cy="304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2B27C1-4097-4888-ADD1-652263B1A345}"/>
              </a:ext>
            </a:extLst>
          </p:cNvPr>
          <p:cNvSpPr txBox="1"/>
          <p:nvPr/>
        </p:nvSpPr>
        <p:spPr>
          <a:xfrm>
            <a:off x="533400" y="3429000"/>
            <a:ext cx="522139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class </a:t>
            </a:r>
            <a:r>
              <a:rPr lang="en-US" sz="2000" b="1" dirty="0" err="1">
                <a:solidFill>
                  <a:schemeClr val="accent1"/>
                </a:solidFill>
              </a:rPr>
              <a:t>base_class</a:t>
            </a:r>
            <a:endParaRPr lang="en-US" sz="2000" b="1" dirty="0">
              <a:solidFill>
                <a:schemeClr val="accent1"/>
              </a:solidFill>
            </a:endParaRPr>
          </a:p>
          <a:p>
            <a:r>
              <a:rPr lang="en-US" sz="2000" b="1" dirty="0">
                <a:solidFill>
                  <a:schemeClr val="accent1"/>
                </a:solidFill>
              </a:rPr>
              <a:t>{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//base class members (x, y)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};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class </a:t>
            </a:r>
            <a:r>
              <a:rPr lang="en-US" sz="2000" b="1" dirty="0" err="1">
                <a:solidFill>
                  <a:schemeClr val="accent1"/>
                </a:solidFill>
              </a:rPr>
              <a:t>derive_class</a:t>
            </a:r>
            <a:r>
              <a:rPr lang="en-US" sz="2000" b="1" dirty="0">
                <a:solidFill>
                  <a:schemeClr val="accent1"/>
                </a:solidFill>
              </a:rPr>
              <a:t> : </a:t>
            </a:r>
            <a:r>
              <a:rPr lang="en-US" sz="2000" b="1" dirty="0" err="1">
                <a:solidFill>
                  <a:schemeClr val="accent1"/>
                </a:solidFill>
              </a:rPr>
              <a:t>access_Specifier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</a:rPr>
              <a:t>base_class</a:t>
            </a:r>
            <a:endParaRPr lang="en-US" sz="2000" b="1" dirty="0">
              <a:solidFill>
                <a:schemeClr val="accent1"/>
              </a:solidFill>
            </a:endParaRPr>
          </a:p>
          <a:p>
            <a:r>
              <a:rPr lang="en-US" sz="2000" b="1" dirty="0">
                <a:solidFill>
                  <a:schemeClr val="accent1"/>
                </a:solidFill>
              </a:rPr>
              <a:t>{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//base class members (x, y)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//derive class members (</a:t>
            </a:r>
            <a:r>
              <a:rPr lang="en-US" sz="2000" b="1" dirty="0" err="1">
                <a:solidFill>
                  <a:schemeClr val="accent1"/>
                </a:solidFill>
              </a:rPr>
              <a:t>a,b</a:t>
            </a:r>
            <a:r>
              <a:rPr lang="en-US" sz="2000" b="1" dirty="0">
                <a:solidFill>
                  <a:schemeClr val="accent1"/>
                </a:solidFill>
              </a:rPr>
              <a:t>)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};</a:t>
            </a:r>
          </a:p>
          <a:p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06799A-CEC4-4268-AFA7-5C49379FACA3}"/>
              </a:ext>
            </a:extLst>
          </p:cNvPr>
          <p:cNvCxnSpPr/>
          <p:nvPr/>
        </p:nvCxnSpPr>
        <p:spPr>
          <a:xfrm flipH="1">
            <a:off x="3581400" y="1600200"/>
            <a:ext cx="990600" cy="312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4B378D-C3DE-4175-BDBC-E361EB949E35}"/>
              </a:ext>
            </a:extLst>
          </p:cNvPr>
          <p:cNvCxnSpPr/>
          <p:nvPr/>
        </p:nvCxnSpPr>
        <p:spPr>
          <a:xfrm>
            <a:off x="1219200" y="2209800"/>
            <a:ext cx="1981200" cy="198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0B4DA7-F831-4F5A-AEF5-9AF052F89B63}"/>
              </a:ext>
            </a:extLst>
          </p:cNvPr>
          <p:cNvCxnSpPr>
            <a:cxnSpLocks/>
          </p:cNvCxnSpPr>
          <p:nvPr/>
        </p:nvCxnSpPr>
        <p:spPr>
          <a:xfrm flipH="1">
            <a:off x="3429000" y="2209800"/>
            <a:ext cx="1752600" cy="317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251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A3D73-9672-4902-B855-CDC61177A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Which among the following is correct for a hierarchical inheritance?</a:t>
            </a:r>
          </a:p>
          <a:p>
            <a:pPr marL="0" indent="0">
              <a:buNone/>
            </a:pPr>
            <a:r>
              <a:rPr lang="en-US" dirty="0"/>
              <a:t>a) Two base classes can be used to be derived into one single class</a:t>
            </a:r>
          </a:p>
          <a:p>
            <a:pPr marL="0" indent="0">
              <a:buNone/>
            </a:pPr>
            <a:r>
              <a:rPr lang="en-US" dirty="0"/>
              <a:t>b) Two or more classes can be derived into one class</a:t>
            </a:r>
          </a:p>
          <a:p>
            <a:pPr marL="0" indent="0">
              <a:buNone/>
            </a:pPr>
            <a:r>
              <a:rPr lang="en-US" dirty="0"/>
              <a:t>c) One base class can be derived into other two derived classes or more</a:t>
            </a:r>
          </a:p>
          <a:p>
            <a:pPr marL="0" indent="0">
              <a:buNone/>
            </a:pPr>
            <a:r>
              <a:rPr lang="en-US" dirty="0"/>
              <a:t>d) One base class can be derived into only 2 classes</a:t>
            </a:r>
          </a:p>
        </p:txBody>
      </p:sp>
    </p:spTree>
    <p:extLst>
      <p:ext uri="{BB962C8B-B14F-4D97-AF65-F5344CB8AC3E}">
        <p14:creationId xmlns:p14="http://schemas.microsoft.com/office/powerpoint/2010/main" val="4185439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85EA6-4801-479E-8AA0-7B913844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16367-5A00-4B59-9944-DEFD362EF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95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1E744-9371-488E-ADE2-6FCD97B4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77742-5D0D-4BD3-91B1-1D6F7B2D3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5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3933825"/>
            <a:ext cx="7154862" cy="1476375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solidFill>
                  <a:srgbClr val="C00000"/>
                </a:solidFill>
              </a:rPr>
              <a:t> </a:t>
            </a:r>
            <a:br>
              <a:rPr lang="en-US" sz="3600" dirty="0">
                <a:solidFill>
                  <a:srgbClr val="C00000"/>
                </a:solidFill>
              </a:rPr>
            </a:b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650" y="4076700"/>
            <a:ext cx="705643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789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636588"/>
            <a:ext cx="1808163" cy="329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52625" y="5957888"/>
            <a:ext cx="715645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895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179388" y="6519863"/>
            <a:ext cx="512286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IN" altLang="en-US" sz="1400" dirty="0">
              <a:solidFill>
                <a:srgbClr val="898989"/>
              </a:solidFill>
              <a:latin typeface="Tahoma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36C763-1A63-4499-AA6F-F865282AC9A5}"/>
              </a:ext>
            </a:extLst>
          </p:cNvPr>
          <p:cNvSpPr txBox="1"/>
          <p:nvPr/>
        </p:nvSpPr>
        <p:spPr>
          <a:xfrm>
            <a:off x="2438400" y="19050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Any Query?</a:t>
            </a:r>
          </a:p>
        </p:txBody>
      </p:sp>
    </p:spTree>
    <p:extLst>
      <p:ext uri="{BB962C8B-B14F-4D97-AF65-F5344CB8AC3E}">
        <p14:creationId xmlns:p14="http://schemas.microsoft.com/office/powerpoint/2010/main" val="2507906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F56D6-9603-4301-BC18-1F1B6AD40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Verdana" panose="020B0604030504040204" pitchFamily="34" charset="0"/>
              </a:rPr>
              <a:t>C</a:t>
            </a:r>
            <a:r>
              <a:rPr lang="en-US" sz="2800" b="0" i="0" u="none" strike="noStrike" baseline="0" dirty="0">
                <a:latin typeface="Verdana" panose="020B0604030504040204" pitchFamily="34" charset="0"/>
              </a:rPr>
              <a:t>onstructors: types of constructors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F33CE-FBEA-41E9-B3E7-96810C34D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special method which is used to initialize the object</a:t>
            </a:r>
          </a:p>
          <a:p>
            <a:r>
              <a:rPr lang="en-US" dirty="0"/>
              <a:t>It is automatically called when an object of a class is created.</a:t>
            </a:r>
          </a:p>
          <a:p>
            <a:r>
              <a:rPr lang="en-US" dirty="0"/>
              <a:t>it has the same name as the class name.</a:t>
            </a:r>
          </a:p>
          <a:p>
            <a:r>
              <a:rPr lang="en-US" dirty="0"/>
              <a:t>it is always public</a:t>
            </a:r>
          </a:p>
          <a:p>
            <a:r>
              <a:rPr lang="en-US" dirty="0"/>
              <a:t>it does not have any return type</a:t>
            </a:r>
          </a:p>
        </p:txBody>
      </p:sp>
    </p:spTree>
    <p:extLst>
      <p:ext uri="{BB962C8B-B14F-4D97-AF65-F5344CB8AC3E}">
        <p14:creationId xmlns:p14="http://schemas.microsoft.com/office/powerpoint/2010/main" val="3275262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C950B-70B8-4328-9754-DD841000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constructor: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94171-68BA-4030-9FA1-9D2926745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constructor</a:t>
            </a:r>
          </a:p>
          <a:p>
            <a:r>
              <a:rPr lang="en-US" dirty="0"/>
              <a:t>Parameterized constructor</a:t>
            </a:r>
          </a:p>
          <a:p>
            <a:r>
              <a:rPr lang="en-US" dirty="0"/>
              <a:t>Copy constructor</a:t>
            </a:r>
          </a:p>
        </p:txBody>
      </p:sp>
    </p:spTree>
    <p:extLst>
      <p:ext uri="{BB962C8B-B14F-4D97-AF65-F5344CB8AC3E}">
        <p14:creationId xmlns:p14="http://schemas.microsoft.com/office/powerpoint/2010/main" val="230444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D678E4-7937-4568-A3D4-F41CD93FC7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914400"/>
            <a:ext cx="83439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96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7E86D2-9158-4BA3-B3E9-27D3EA731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3000"/>
            <a:ext cx="8216698" cy="518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15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CFF3-02FA-4D89-8672-D3E9533A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1A1AE-9237-4036-B247-04F3C33EA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8FE02-3F7F-454D-8B3C-8FD23DD43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Default constructor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65524-4612-4793-980E-88EA9DB29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A constructor which has no argument is known as default constructor. It is invoked at the time of creating object.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class Employee 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{ 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public: 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     Employee()   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     {   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         </a:t>
            </a:r>
            <a:r>
              <a:rPr lang="en-US" dirty="0" err="1">
                <a:solidFill>
                  <a:schemeClr val="tx2"/>
                </a:solidFill>
              </a:rPr>
              <a:t>cout</a:t>
            </a:r>
            <a:r>
              <a:rPr lang="en-US" dirty="0">
                <a:solidFill>
                  <a:schemeClr val="tx2"/>
                </a:solidFill>
              </a:rPr>
              <a:t>&lt;&lt;"Default Constructor"&lt;&lt;</a:t>
            </a:r>
            <a:r>
              <a:rPr lang="en-US" dirty="0" err="1">
                <a:solidFill>
                  <a:schemeClr val="tx2"/>
                </a:solidFill>
              </a:rPr>
              <a:t>endl</a:t>
            </a:r>
            <a:r>
              <a:rPr lang="en-US" dirty="0">
                <a:solidFill>
                  <a:schemeClr val="tx2"/>
                </a:solidFill>
              </a:rPr>
              <a:t>;   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     }   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}; 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170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FB48-BDD1-42C7-84D6-9812D03F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Parameterized constructor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DCE50-C592-4E78-8902-88FAD53AC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A constructor which has parameters is called parameterized constructor.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class Employee 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{ 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 int </a:t>
            </a:r>
            <a:r>
              <a:rPr lang="en-US" dirty="0" err="1">
                <a:solidFill>
                  <a:schemeClr val="tx2"/>
                </a:solidFill>
              </a:rPr>
              <a:t>empId</a:t>
            </a:r>
            <a:r>
              <a:rPr lang="en-US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 string </a:t>
            </a:r>
            <a:r>
              <a:rPr lang="en-US" dirty="0" err="1">
                <a:solidFill>
                  <a:schemeClr val="tx2"/>
                </a:solidFill>
              </a:rPr>
              <a:t>empName</a:t>
            </a:r>
            <a:r>
              <a:rPr lang="en-US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public: 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     Employee(int id, string name)   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     {   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         </a:t>
            </a:r>
            <a:r>
              <a:rPr lang="en-US" dirty="0" err="1">
                <a:solidFill>
                  <a:schemeClr val="tx2"/>
                </a:solidFill>
              </a:rPr>
              <a:t>empId</a:t>
            </a:r>
            <a:r>
              <a:rPr lang="en-US" dirty="0">
                <a:solidFill>
                  <a:schemeClr val="tx2"/>
                </a:solidFill>
              </a:rPr>
              <a:t>=id;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         </a:t>
            </a:r>
            <a:r>
              <a:rPr lang="en-US" dirty="0" err="1">
                <a:solidFill>
                  <a:schemeClr val="tx2"/>
                </a:solidFill>
              </a:rPr>
              <a:t>empName</a:t>
            </a:r>
            <a:r>
              <a:rPr lang="en-US" dirty="0">
                <a:solidFill>
                  <a:schemeClr val="tx2"/>
                </a:solidFill>
              </a:rPr>
              <a:t>=name;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     }   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}; 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341312"/>
      </p:ext>
    </p:extLst>
  </p:cSld>
  <p:clrMapOvr>
    <a:masterClrMapping/>
  </p:clrMapOvr>
</p:sld>
</file>

<file path=ppt/theme/theme1.xml><?xml version="1.0" encoding="utf-8"?>
<a:theme xmlns:a="http://schemas.openxmlformats.org/drawingml/2006/main" name="Lpu theme final with copyright(S)">
  <a:themeElements>
    <a:clrScheme name="Custom 1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009DD9"/>
      </a:accent4>
      <a:accent5>
        <a:srgbClr val="009DD9"/>
      </a:accent5>
      <a:accent6>
        <a:srgbClr val="009DD9"/>
      </a:accent6>
      <a:hlink>
        <a:srgbClr val="009DD9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Lpu theme final with copyright(S)</Template>
  <TotalTime>5841</TotalTime>
  <Words>648</Words>
  <Application>Microsoft Office PowerPoint</Application>
  <PresentationFormat>On-screen Show (4:3)</PresentationFormat>
  <Paragraphs>128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Arial Black</vt:lpstr>
      <vt:lpstr>Arial Rounded MT Bold</vt:lpstr>
      <vt:lpstr>Calibri</vt:lpstr>
      <vt:lpstr>Courier New</vt:lpstr>
      <vt:lpstr>noto sans</vt:lpstr>
      <vt:lpstr>Roboto</vt:lpstr>
      <vt:lpstr>Tahoma</vt:lpstr>
      <vt:lpstr>Verdana</vt:lpstr>
      <vt:lpstr>Lpu theme final with copyright(S)</vt:lpstr>
      <vt:lpstr>CAP444 OBJECT ORIENTED PROGRAMMING USING C++ </vt:lpstr>
      <vt:lpstr>Constructor and destructor </vt:lpstr>
      <vt:lpstr>Constructors: types of constructors</vt:lpstr>
      <vt:lpstr>Types of constructor: </vt:lpstr>
      <vt:lpstr>PowerPoint Presentation</vt:lpstr>
      <vt:lpstr>PowerPoint Presentation</vt:lpstr>
      <vt:lpstr>PowerPoint Presentation</vt:lpstr>
      <vt:lpstr> Default constructor </vt:lpstr>
      <vt:lpstr> Parameterized constructor </vt:lpstr>
      <vt:lpstr>Copy Constructor</vt:lpstr>
      <vt:lpstr>Destructor</vt:lpstr>
      <vt:lpstr>Which option is correct for defining the destructor?</vt:lpstr>
      <vt:lpstr>PowerPoint Presentation</vt:lpstr>
      <vt:lpstr>PowerPoint Presentation</vt:lpstr>
      <vt:lpstr>PowerPoint Presentation</vt:lpstr>
      <vt:lpstr>Inheritance: types of inheritance</vt:lpstr>
      <vt:lpstr>PowerPoint Presentation</vt:lpstr>
      <vt:lpstr>PowerPoint Presentation</vt:lpstr>
      <vt:lpstr>Single inheritance:</vt:lpstr>
      <vt:lpstr>Multiple Inheritance:</vt:lpstr>
      <vt:lpstr>PowerPoint Presentation</vt:lpstr>
      <vt:lpstr>PowerPoint Presentation</vt:lpstr>
      <vt:lpstr>PowerPoint Presentation</vt:lpstr>
      <vt:lpstr>PowerPoint Presentation</vt:lpstr>
      <vt:lpstr>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sanjeev</dc:creator>
  <cp:lastModifiedBy>rockstar</cp:lastModifiedBy>
  <cp:revision>293</cp:revision>
  <dcterms:created xsi:type="dcterms:W3CDTF">2014-05-25T11:13:57Z</dcterms:created>
  <dcterms:modified xsi:type="dcterms:W3CDTF">2021-09-20T03:52:48Z</dcterms:modified>
</cp:coreProperties>
</file>